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72" r:id="rId11"/>
    <p:sldId id="274" r:id="rId12"/>
    <p:sldId id="265" r:id="rId13"/>
    <p:sldId id="266" r:id="rId14"/>
    <p:sldId id="267" r:id="rId15"/>
    <p:sldId id="268" r:id="rId16"/>
    <p:sldId id="269" r:id="rId17"/>
    <p:sldId id="273" r:id="rId18"/>
    <p:sldId id="271" r:id="rId19"/>
    <p:sldId id="275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135"/>
  </p:normalViewPr>
  <p:slideViewPr>
    <p:cSldViewPr snapToGrid="0" snapToObjects="1">
      <p:cViewPr varScale="1">
        <p:scale>
          <a:sx n="95" d="100"/>
          <a:sy n="95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January 22,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3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Friday, January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3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Friday, January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2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January 22,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5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Friday, January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04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Friday, January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7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Friday, January 22, 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Friday, January 22,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Friday, January 22,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8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Friday, January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0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Friday, January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3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January 22,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79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8AD0E01-2CF7-854F-973A-E745D355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5" y="242047"/>
            <a:ext cx="11293200" cy="1828796"/>
          </a:xfrm>
        </p:spPr>
        <p:txBody>
          <a:bodyPr anchor="ctr">
            <a:noAutofit/>
          </a:bodyPr>
          <a:lstStyle/>
          <a:p>
            <a:pPr algn="ctr"/>
            <a:r>
              <a:rPr lang="pl-PL" sz="4400" b="1" i="0" dirty="0"/>
              <a:t>Transpozycja dyrektywy 771/2019 o sprzedaży konsumenckiej: założenia systemowe</a:t>
            </a:r>
            <a:endParaRPr lang="en-GB" sz="4400" b="1" i="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4485D1F-7674-C74D-9F11-9287AFA70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5" y="2070843"/>
            <a:ext cx="11293200" cy="566442"/>
          </a:xfrm>
        </p:spPr>
        <p:txBody>
          <a:bodyPr anchor="ctr">
            <a:normAutofit fontScale="92500"/>
          </a:bodyPr>
          <a:lstStyle/>
          <a:p>
            <a:pPr algn="ctr"/>
            <a:r>
              <a:rPr lang="pl-PL" sz="3600" dirty="0"/>
              <a:t>dr Aneta </a:t>
            </a:r>
            <a:r>
              <a:rPr lang="pl-PL" sz="3600" dirty="0" err="1"/>
              <a:t>Wiewiórowska</a:t>
            </a:r>
            <a:r>
              <a:rPr lang="pl-PL" sz="3600" dirty="0"/>
              <a:t>, prof. Fryderyk Zoll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211DFD2-62AE-4493-AF49-458104D86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07" b="26427"/>
          <a:stretch/>
        </p:blipFill>
        <p:spPr>
          <a:xfrm>
            <a:off x="20" y="2959198"/>
            <a:ext cx="12191980" cy="38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7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8667B3-B018-D448-833F-BF69DC0B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Założenia transpozycyjne dyrektywy 771/2019 – dlaczego w ustawie</a:t>
            </a:r>
            <a:endParaRPr lang="en-GB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BE9E76-A269-D544-8C44-A82384BF7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907647"/>
          </a:xfrm>
        </p:spPr>
        <p:txBody>
          <a:bodyPr>
            <a:normAutofit fontScale="92500" lnSpcReduction="20000"/>
          </a:bodyPr>
          <a:lstStyle/>
          <a:p>
            <a:pPr marL="1944" indent="0">
              <a:buNone/>
            </a:pPr>
            <a:r>
              <a:rPr lang="pl-PL" sz="2600" dirty="0"/>
              <a:t>4</a:t>
            </a:r>
            <a:r>
              <a:rPr lang="pl-PL" sz="2800" dirty="0"/>
              <a:t>. Transpozycja poza kodeksem wyeliminuje „do niezbędnego minimum” potrzebę odesłań do innych przepisów prawa w tym z zakresu rękojmi i wykładni. FAŁSZ </a:t>
            </a:r>
          </a:p>
          <a:p>
            <a:pPr marL="1944" indent="0">
              <a:buNone/>
            </a:pPr>
            <a:r>
              <a:rPr lang="pl-PL" sz="2800" dirty="0"/>
              <a:t>5. Ustawa już zawiera szereg tożsamych definicja. PRAWDA </a:t>
            </a:r>
          </a:p>
          <a:p>
            <a:pPr marL="1944" indent="0">
              <a:buNone/>
            </a:pPr>
            <a:r>
              <a:rPr lang="pl-PL" sz="2800" dirty="0"/>
              <a:t>6. Uregulowanie w „zwykłej ustawie umożliwi łatwiejsze nowelizowanie przepisów polskich w związku z ewentualnymi zmianami prawa europejskiego”. FAŁSZ</a:t>
            </a:r>
          </a:p>
          <a:p>
            <a:pPr marL="1944" indent="0">
              <a:buNone/>
            </a:pPr>
            <a:r>
              <a:rPr lang="pl-PL" sz="2800" dirty="0"/>
              <a:t>7. Bardziej praktycznie (ze względu na to, że dotyczą regulacji konsument – przedsiębiorca) jest zawrzeć przepisy w ustawie. FAŁSZ</a:t>
            </a:r>
          </a:p>
        </p:txBody>
      </p:sp>
    </p:spTree>
    <p:extLst>
      <p:ext uri="{BB962C8B-B14F-4D97-AF65-F5344CB8AC3E}">
        <p14:creationId xmlns:p14="http://schemas.microsoft.com/office/powerpoint/2010/main" val="238790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1CC546-A394-E549-9B45-426FCA13F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/>
              <a:t>Integralna implementacja dyrektywy o sprzedaży – jak to zrobili Niemcy</a:t>
            </a:r>
            <a:endParaRPr lang="en-GB" b="1" dirty="0"/>
          </a:p>
        </p:txBody>
      </p:sp>
      <p:pic>
        <p:nvPicPr>
          <p:cNvPr id="4" name="Wideo 3">
            <a:extLst>
              <a:ext uri="{FF2B5EF4-FFF2-40B4-BE49-F238E27FC236}">
                <a16:creationId xmlns:a16="http://schemas.microsoft.com/office/drawing/2014/main" id="{76739AF6-8F2F-8B42-BF3E-3263D96F9C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722158" y="1735138"/>
            <a:ext cx="6744508" cy="37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24D1F3-E73B-2F49-9A53-B14CE320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</p:spPr>
        <p:txBody>
          <a:bodyPr/>
          <a:lstStyle/>
          <a:p>
            <a:pPr algn="r"/>
            <a:r>
              <a:rPr lang="pl-PL" sz="4000" b="1" dirty="0"/>
              <a:t>Ogólne założenie</a:t>
            </a:r>
            <a:endParaRPr lang="en-GB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49D3B3-1172-E945-9325-51A2B7E75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934541"/>
          </a:xfrm>
        </p:spPr>
        <p:txBody>
          <a:bodyPr>
            <a:noAutofit/>
          </a:bodyPr>
          <a:lstStyle/>
          <a:p>
            <a:r>
              <a:rPr lang="pl-PL" sz="2600" dirty="0"/>
              <a:t>Obecna regulacja rękojmi stanowiła implementację poprzedniej dyrektywy, także inspirując się niemieckim sposobem implementacji, twórczo go przekształcając. </a:t>
            </a:r>
          </a:p>
          <a:p>
            <a:r>
              <a:rPr lang="pl-PL" sz="2600" dirty="0"/>
              <a:t>Konieczne jest zanalizowanie niemieckiego sposobu implementacji </a:t>
            </a:r>
          </a:p>
          <a:p>
            <a:r>
              <a:rPr lang="pl-PL" sz="2600" dirty="0"/>
              <a:t>Trafnie przyjął projektodawca niemiecki, że dyrektywa nie zmienia systemu więc nie ma żadnych podstaw do rezygnacji z dotychczasowych rozwiązań. W szczególności także harmonizacja maksymalna nie wymusza rezygnacji z dotychczasowego systemu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49204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6FBB7C-5A66-0C4F-AA44-F59878BC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Utrzymanie rękojmi</a:t>
            </a:r>
            <a:endParaRPr lang="en-GB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B8A59-3E31-FE4B-A916-554B5A3CD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Ustawodawca niemiecki zachowuje pojęcie odpowiadające polskiej rękojmi i pojęcie wady. Ponieważ system był już dostosowany do poprzedniej dyrektywy nie widziano żadnej potrzeby rewolucyjnych zmian. </a:t>
            </a:r>
          </a:p>
          <a:p>
            <a:r>
              <a:rPr lang="pl-PL" sz="2800" dirty="0"/>
              <a:t>Uznano, że nadal nowa dyrektywa tworzy podstawę pozwalającą na uregulowanie powszechnej rękojmi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81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72602A-3778-284E-B668-A2196CE2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Utrzymanie pojęcia wady</a:t>
            </a:r>
            <a:endParaRPr lang="en-GB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3B84C7-C7F3-9342-AEB6-ED45A9D98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531129"/>
          </a:xfrm>
        </p:spPr>
        <p:txBody>
          <a:bodyPr>
            <a:noAutofit/>
          </a:bodyPr>
          <a:lstStyle/>
          <a:p>
            <a:r>
              <a:rPr lang="pl-PL" sz="2800" dirty="0"/>
              <a:t>Pojęcie wady w BGB odpowiadało podstawowej filozofii dyrektywy (teoria subiektywno-obiektywna)</a:t>
            </a:r>
          </a:p>
          <a:p>
            <a:r>
              <a:rPr lang="pl-PL" sz="2800" dirty="0"/>
              <a:t>Nowa redakcja BGB zgodnie z dyrektywą wyodrębnia teraz wyraźnie subiektywne pojęcie wady i pojęcie obiektywne</a:t>
            </a:r>
          </a:p>
          <a:p>
            <a:r>
              <a:rPr lang="pl-PL" sz="2800" dirty="0"/>
              <a:t>Dokonano niewielkich ingerencji technicznych, czyszczących system</a:t>
            </a:r>
          </a:p>
          <a:p>
            <a:r>
              <a:rPr lang="pl-PL" sz="2800" dirty="0"/>
              <a:t>Kwestię rzeczy z treściami cyfrowymi uregulowano na poziomie konsumenckim</a:t>
            </a: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03529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B0CAF3-8CD4-C044-BD00-9DF8BE2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Uprawnienia</a:t>
            </a:r>
            <a:endParaRPr lang="en-GB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4EF001-B1A6-0040-AE5F-CD08D7D2F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530000"/>
            <a:ext cx="11293200" cy="4736329"/>
          </a:xfrm>
        </p:spPr>
        <p:txBody>
          <a:bodyPr>
            <a:noAutofit/>
          </a:bodyPr>
          <a:lstStyle/>
          <a:p>
            <a:r>
              <a:rPr lang="pl-PL" sz="2600" dirty="0"/>
              <a:t>Nie wymagały fundamentalnych zmian.</a:t>
            </a:r>
          </a:p>
          <a:p>
            <a:r>
              <a:rPr lang="pl-PL" sz="2600" dirty="0"/>
              <a:t>Na poziomie konsumenckim zrezygnowano z wymogu wyznaczania terminu dodatkowego </a:t>
            </a:r>
          </a:p>
          <a:p>
            <a:r>
              <a:rPr lang="pl-PL" sz="2600" dirty="0"/>
              <a:t>Na poziomie konsumenckim uregulowano odstąpienie przy istotnej wadzie</a:t>
            </a:r>
          </a:p>
          <a:p>
            <a:r>
              <a:rPr lang="pl-PL" sz="2600" dirty="0"/>
              <a:t>Dostosowano do tego system odszkodowania w miejsce świadczenia</a:t>
            </a:r>
          </a:p>
          <a:p>
            <a:r>
              <a:rPr lang="pl-PL" sz="2600" dirty="0"/>
              <a:t>Zmieniono odpowiednio do dyrektywy wymogi dotyczące zarzutu nieproporcjonalności – absolutna nieproporcjonalność</a:t>
            </a:r>
            <a:endParaRPr lang="en-GB" sz="26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1823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D78282-6268-E545-8BAB-41AAD3C8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Domniemanie</a:t>
            </a:r>
            <a:endParaRPr lang="en-GB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D01699-A180-5E4C-8663-2115AA343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200" dirty="0"/>
              <a:t>Zmieniono przepis dotyczący domniemania, przedłużając termin</a:t>
            </a:r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733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E0D453-231C-E044-B92D-317DA7D6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Systemowe skutki transpozycji zgodnej z założeniami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D47CFC-0E15-D44D-B387-A18EB7542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988329"/>
          </a:xfrm>
        </p:spPr>
        <p:txBody>
          <a:bodyPr>
            <a:normAutofit/>
          </a:bodyPr>
          <a:lstStyle/>
          <a:p>
            <a:r>
              <a:rPr lang="pl-PL" dirty="0"/>
              <a:t>Rozbicie jednolitości systemu (odrębna regulacja umów między konsumentem a przedsiębiorcą w zakresie odpowiedzialności za wadę fizyczną towaru).  W kodeksie pozostaje regulacja odpowiedzialności za wadę prawną oraz fizyczną, jeżeli przedmiotem sprzedaży nie jest towar + cała odpowiedzialność w stosunkach </a:t>
            </a:r>
            <a:r>
              <a:rPr lang="pl-PL" dirty="0" err="1"/>
              <a:t>pozakonsumenckich</a:t>
            </a:r>
            <a:endParaRPr lang="pl-PL" dirty="0"/>
          </a:p>
          <a:p>
            <a:r>
              <a:rPr lang="pl-PL" dirty="0"/>
              <a:t>Odejście od systematyki i terminologii kodeksu cywilnego: systematyka umów nazwanych (kompletne niezrozumienie art. 28 ustawy o prawach konsumentów), rękojmia i wada, „dostarczenie”  jako nowe wydanie</a:t>
            </a:r>
          </a:p>
          <a:p>
            <a:r>
              <a:rPr lang="pl-PL" dirty="0"/>
              <a:t>Błędne wobec prawa UE założenia  aksjologiczne (system odpowiedzialności wobec konsumenta przedstawiany jako mniej korzystny niż dla innych uczestników obrotu - regulacja konsumencka i tak będzie mniej korzystna, więc nie ma sensu mnożyć bytów, aby chronić drobnych przedsiębiorców)</a:t>
            </a:r>
          </a:p>
          <a:p>
            <a:r>
              <a:rPr lang="pl-PL" dirty="0"/>
              <a:t>Faktyczne wyłączenie możliwości regresowych ostatecznego sprzedawcy (który jest nieproporcjonalnie obciążony  na tle prawa UE) – regulacja „martwa” to niekoniecznie regulacja zbędna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7093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12F5EF-0C49-7849-AD94-B15BF57F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Praktyczne skutki transpozycji dyrektywy 771/2019 poza KC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E89064-28F6-FE43-8782-33C33B655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954741"/>
            <a:ext cx="11293200" cy="5514459"/>
          </a:xfrm>
        </p:spPr>
        <p:txBody>
          <a:bodyPr>
            <a:normAutofit fontScale="85000" lnSpcReduction="20000"/>
          </a:bodyPr>
          <a:lstStyle/>
          <a:p>
            <a:r>
              <a:rPr lang="pl-PL" sz="2400" dirty="0"/>
              <a:t>Dezintegracja systemu  - zniszczenie jednej z podstawowych instytucji prawa cywilnego, należących z istoty do KC</a:t>
            </a:r>
          </a:p>
          <a:p>
            <a:r>
              <a:rPr lang="pl-PL" sz="2400" dirty="0"/>
              <a:t>Całkowity chaos prawny</a:t>
            </a:r>
          </a:p>
          <a:p>
            <a:r>
              <a:rPr lang="pl-PL" sz="2400" dirty="0"/>
              <a:t>Brak pewności prawa (stosowane prawo z przekazu ustnego – doświadczenia z poprzedniej ustawy) i potencjalnie błędna implementacja</a:t>
            </a:r>
          </a:p>
          <a:p>
            <a:r>
              <a:rPr lang="pl-PL" sz="2400" dirty="0"/>
              <a:t>Obniżenie poziomu ochrony konsumentów (nie z powodu treści dyrektywy, lecz ze względu na sposób wdrożenia)</a:t>
            </a:r>
          </a:p>
          <a:p>
            <a:r>
              <a:rPr lang="pl-PL" sz="2400" dirty="0"/>
              <a:t>Obniżenie ochrony drobnych przedsiębiorców</a:t>
            </a:r>
          </a:p>
          <a:p>
            <a:r>
              <a:rPr lang="pl-PL" sz="2400" dirty="0"/>
              <a:t>Obniżenie ochrony (drobnych) sprzedawców zawierających umowy z konsumentami</a:t>
            </a:r>
          </a:p>
          <a:p>
            <a:r>
              <a:rPr lang="pl-PL" sz="2400" dirty="0"/>
              <a:t>Obciążenie sądów odpowiedzialnością za obniżenie standardów</a:t>
            </a:r>
          </a:p>
          <a:p>
            <a:r>
              <a:rPr lang="pl-PL" sz="2400" dirty="0"/>
              <a:t>Wyjście z trendu europeizacji – zwrot o 180 stopni w porównaniu z dotychczasowymi pracami</a:t>
            </a:r>
          </a:p>
          <a:p>
            <a:r>
              <a:rPr lang="pl-PL" sz="2400" dirty="0"/>
              <a:t>Wulgaryzacja prawa i nastanie wieków średnich</a:t>
            </a:r>
          </a:p>
          <a:p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2296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448D53-ACA1-4CA4-B08A-09FB0780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34FFEE-75C3-7141-A886-DF747522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448056"/>
            <a:ext cx="5428996" cy="3401568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6400"/>
              <a:t>Dziękujemy za uwagę</a:t>
            </a:r>
          </a:p>
        </p:txBody>
      </p:sp>
      <p:pic>
        <p:nvPicPr>
          <p:cNvPr id="5" name="Symbol zastępczy zawartości 4" descr="Obraz zawierający osoba&#10;&#10;Opis wygenerowany automatycznie">
            <a:extLst>
              <a:ext uri="{FF2B5EF4-FFF2-40B4-BE49-F238E27FC236}">
                <a16:creationId xmlns:a16="http://schemas.microsoft.com/office/drawing/2014/main" id="{9F55511E-1593-F44E-B03B-6B25B58C1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04" y="510712"/>
            <a:ext cx="5422576" cy="542257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5719CE-F76F-4313-9A48-ADF79E67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8321" y="4122000"/>
            <a:ext cx="54470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1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5C245A-B716-0E43-9A2A-97C7984A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4000" b="1" dirty="0"/>
              <a:t>Plan </a:t>
            </a:r>
            <a:r>
              <a:rPr lang="en-GB" sz="4000" b="1" dirty="0" err="1"/>
              <a:t>seminarium</a:t>
            </a:r>
            <a:endParaRPr lang="en-GB" sz="40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17BF9D-2218-C445-914E-1081A47F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008529"/>
            <a:ext cx="11293200" cy="5338484"/>
          </a:xfrm>
        </p:spPr>
        <p:txBody>
          <a:bodyPr>
            <a:normAutofit fontScale="92500"/>
          </a:bodyPr>
          <a:lstStyle/>
          <a:p>
            <a:r>
              <a:rPr lang="pl-PL" sz="2600" dirty="0"/>
              <a:t>3 seminaria dotyczące transpozycji dyrektyw 770/2019 oraz 771/2019 (założenia systemowe &amp; treść rozwiązań legislacyjnych)</a:t>
            </a:r>
          </a:p>
          <a:p>
            <a:r>
              <a:rPr lang="pl-PL" sz="2600" dirty="0"/>
              <a:t>Dziś: założenia systemowe transpozycji dyrektywy o sprzedaży</a:t>
            </a:r>
          </a:p>
          <a:p>
            <a:r>
              <a:rPr lang="pl-PL" sz="2600" dirty="0"/>
              <a:t>Plan:</a:t>
            </a:r>
          </a:p>
          <a:p>
            <a:pPr marL="516294" indent="-514350">
              <a:buFont typeface="+mj-lt"/>
              <a:buAutoNum type="arabicPeriod"/>
            </a:pPr>
            <a:r>
              <a:rPr lang="pl-PL" sz="2200" dirty="0"/>
              <a:t>Ostanie 20 lat polskich przepisów o sprzedaży (transpozycja i </a:t>
            </a:r>
            <a:r>
              <a:rPr lang="pl-PL" sz="2200" dirty="0" err="1"/>
              <a:t>retranspozycja</a:t>
            </a:r>
            <a:r>
              <a:rPr lang="pl-PL" sz="2200" dirty="0"/>
              <a:t> dyrektywy 99/44)</a:t>
            </a:r>
          </a:p>
          <a:p>
            <a:pPr marL="516294" indent="-514350">
              <a:buFont typeface="+mj-lt"/>
              <a:buAutoNum type="arabicPeriod"/>
            </a:pPr>
            <a:r>
              <a:rPr lang="pl-PL" sz="2200" dirty="0"/>
              <a:t>Założenia transpozycyjne dyrektywy 771/2019 (w świetle wcześniejszych założeń legislacyjnych) </a:t>
            </a:r>
          </a:p>
          <a:p>
            <a:pPr marL="516294" indent="-514350">
              <a:buFont typeface="+mj-lt"/>
              <a:buAutoNum type="arabicPeriod"/>
            </a:pPr>
            <a:r>
              <a:rPr lang="pl-PL" sz="2200" dirty="0"/>
              <a:t>Niemieckie </a:t>
            </a:r>
            <a:r>
              <a:rPr lang="pl-PL" sz="2200" dirty="0" err="1"/>
              <a:t>case</a:t>
            </a:r>
            <a:r>
              <a:rPr lang="pl-PL" sz="2200" dirty="0"/>
              <a:t> </a:t>
            </a:r>
            <a:r>
              <a:rPr lang="pl-PL" sz="2200" dirty="0" err="1"/>
              <a:t>study</a:t>
            </a:r>
            <a:endParaRPr lang="pl-PL" sz="2200" dirty="0"/>
          </a:p>
          <a:p>
            <a:pPr marL="516294" indent="-514350">
              <a:buFont typeface="+mj-lt"/>
              <a:buAutoNum type="arabicPeriod"/>
            </a:pPr>
            <a:r>
              <a:rPr lang="pl-PL" sz="2200" dirty="0"/>
              <a:t>Systemowe i praktyczne skutki realizacji założeń transpozycyjnych</a:t>
            </a:r>
          </a:p>
          <a:p>
            <a:pPr marL="516294" indent="-514350">
              <a:buFont typeface="+mj-lt"/>
              <a:buAutoNum type="arabicPeriod"/>
            </a:pPr>
            <a:r>
              <a:rPr lang="pl-PL" sz="2200" dirty="0"/>
              <a:t>Dyskusja</a:t>
            </a:r>
          </a:p>
          <a:p>
            <a:pPr marL="516294" indent="-514350">
              <a:buFont typeface="+mj-lt"/>
              <a:buAutoNum type="arabicPeriod"/>
            </a:pPr>
            <a:endParaRPr lang="pl-PL" sz="2400" dirty="0"/>
          </a:p>
          <a:p>
            <a:pPr marL="516294" indent="-514350">
              <a:buFont typeface="+mj-lt"/>
              <a:buAutoNum type="arabicPeriod"/>
            </a:pPr>
            <a:endParaRPr lang="pl-PL" sz="2000" dirty="0"/>
          </a:p>
          <a:p>
            <a:pPr marL="516294" indent="-514350">
              <a:buFont typeface="+mj-lt"/>
              <a:buAutoNum type="arabicPeriod"/>
            </a:pPr>
            <a:endParaRPr lang="pl-PL" sz="2400" dirty="0"/>
          </a:p>
          <a:p>
            <a:pPr marL="516294" indent="-514350">
              <a:buFont typeface="+mj-lt"/>
              <a:buAutoNum type="arabicPeriod"/>
            </a:pPr>
            <a:endParaRPr lang="pl-PL" sz="2400" dirty="0"/>
          </a:p>
          <a:p>
            <a:pPr marL="516294" indent="-514350">
              <a:buFont typeface="+mj-lt"/>
              <a:buAutoNum type="arabicPeriod"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77082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45C61F-25B9-EB47-8A49-ED463E32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950987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/>
              <a:t>20 </a:t>
            </a:r>
            <a:r>
              <a:rPr lang="en-GB" sz="4000" b="1" dirty="0" err="1"/>
              <a:t>lat</a:t>
            </a:r>
            <a:r>
              <a:rPr lang="en-GB" sz="4000" b="1" dirty="0"/>
              <a:t> </a:t>
            </a:r>
            <a:r>
              <a:rPr lang="en-GB" sz="4000" b="1" dirty="0" err="1"/>
              <a:t>transpozycji</a:t>
            </a:r>
            <a:r>
              <a:rPr lang="en-GB" sz="4000" b="1" dirty="0"/>
              <a:t> , </a:t>
            </a:r>
            <a:r>
              <a:rPr lang="en-GB" sz="4000" b="1" dirty="0" err="1"/>
              <a:t>cz</a:t>
            </a:r>
            <a:r>
              <a:rPr lang="en-GB" sz="4000" b="1" dirty="0"/>
              <a:t>. I - </a:t>
            </a:r>
            <a:r>
              <a:rPr lang="en-GB" sz="4000" b="1" dirty="0" err="1"/>
              <a:t>rozbicie</a:t>
            </a:r>
            <a:r>
              <a:rPr lang="en-GB" sz="4000" b="1" dirty="0"/>
              <a:t>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A57B59-B8EA-3A43-916D-4BB40C399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156447"/>
            <a:ext cx="11293200" cy="5056093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Ustawa z 27 lipca 2002 r. o szczególnych warunkach sprzedaży konsumenckiej - poza kodeksem)</a:t>
            </a:r>
          </a:p>
          <a:p>
            <a:pPr marL="459144" indent="-457200">
              <a:buFont typeface="+mj-lt"/>
              <a:buAutoNum type="arabicPeriod"/>
            </a:pPr>
            <a:r>
              <a:rPr lang="pl-PL" sz="2400" dirty="0"/>
              <a:t>Okres </a:t>
            </a:r>
            <a:r>
              <a:rPr lang="pl-PL" sz="2400" dirty="0" err="1"/>
              <a:t>okołoakcesyjny</a:t>
            </a:r>
            <a:r>
              <a:rPr lang="pl-PL" sz="2400" dirty="0"/>
              <a:t> (szybkie tempo prac)</a:t>
            </a:r>
          </a:p>
          <a:p>
            <a:pPr marL="459144" indent="-457200">
              <a:buFont typeface="+mj-lt"/>
              <a:buAutoNum type="arabicPeriod"/>
            </a:pPr>
            <a:r>
              <a:rPr lang="pl-PL" sz="2400" dirty="0"/>
              <a:t>Brak konieczności strukturalnego i terminologicznego dostosowania (rękojmia – niezgodność)</a:t>
            </a:r>
          </a:p>
          <a:p>
            <a:pPr marL="459144" indent="-457200">
              <a:buFont typeface="+mj-lt"/>
              <a:buAutoNum type="arabicPeriod"/>
            </a:pPr>
            <a:r>
              <a:rPr lang="pl-PL" sz="2400" dirty="0"/>
              <a:t>Wcześniejsze problemy z KE i przepisami transponowanymi w KC – brak doświadczenia legislacyjnego / doświadczenia współpracy z KE</a:t>
            </a:r>
          </a:p>
          <a:p>
            <a:pPr marL="459144" indent="-457200">
              <a:buFont typeface="+mj-lt"/>
              <a:buAutoNum type="arabicPeriod"/>
            </a:pPr>
            <a:r>
              <a:rPr lang="pl-PL" sz="2400" dirty="0"/>
              <a:t>Rozwiązanie z założenia czasowe – mocno krytykowane </a:t>
            </a:r>
            <a:r>
              <a:rPr lang="pl-PL" sz="2000" dirty="0"/>
              <a:t>(</a:t>
            </a:r>
            <a:r>
              <a:rPr lang="pl-PL" dirty="0"/>
              <a:t>rozbicie systemu, pogorszenie sytuacji konsumenta, luki regulacyjne – zwł. wada prawna) </a:t>
            </a:r>
            <a:r>
              <a:rPr lang="pl-PL" sz="2400" dirty="0"/>
              <a:t>– choć IMO - uzasadnione</a:t>
            </a:r>
          </a:p>
          <a:p>
            <a:pPr marL="459144" indent="-457200">
              <a:buFont typeface="+mj-lt"/>
              <a:buAutoNum type="arabicPeriod"/>
            </a:pPr>
            <a:endParaRPr lang="pl-PL" sz="2400" dirty="0"/>
          </a:p>
          <a:p>
            <a:pPr marL="459144" indent="-457200">
              <a:buFont typeface="+mj-lt"/>
              <a:buAutoNum type="arabicPeriod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519657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59D921-D70C-1A44-A61E-6A1CB4E5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4000" b="1" dirty="0"/>
              <a:t>20 lat transpozycji , cz. II- poszukiwanie możliwości</a:t>
            </a:r>
            <a:endParaRPr lang="pl-PL" sz="4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A828-A714-9E43-9B7D-5971AF44B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Prace nad wprowadzeniem sprzedaży konsumenckiej do KC zależały od prac na poziomie europejskim</a:t>
            </a:r>
          </a:p>
          <a:p>
            <a:r>
              <a:rPr lang="pl-PL" sz="2400" dirty="0"/>
              <a:t>Pierwotna wersja dyrektywy o prawach konsumenta (2008) zawierała przepisy o sprzedaży</a:t>
            </a:r>
          </a:p>
          <a:p>
            <a:r>
              <a:rPr lang="pl-PL" sz="2400" dirty="0"/>
              <a:t>2011 – przyjęcie dyrektywy o prawach konsumenta </a:t>
            </a:r>
          </a:p>
          <a:p>
            <a:r>
              <a:rPr lang="pl-PL" sz="2400" dirty="0"/>
              <a:t>Transpozycja dyrektywy 83/2011 połączona z </a:t>
            </a:r>
            <a:r>
              <a:rPr lang="pl-PL" sz="2400" dirty="0" err="1"/>
              <a:t>retranspozycją</a:t>
            </a:r>
            <a:r>
              <a:rPr lang="pl-PL" sz="2400" dirty="0"/>
              <a:t> dyrektywy 99/44</a:t>
            </a:r>
          </a:p>
        </p:txBody>
      </p:sp>
    </p:spTree>
    <p:extLst>
      <p:ext uri="{BB962C8B-B14F-4D97-AF65-F5344CB8AC3E}">
        <p14:creationId xmlns:p14="http://schemas.microsoft.com/office/powerpoint/2010/main" val="633189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BDE1D6-9EF3-FE42-ACD8-9B9C549EF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4000" b="1" dirty="0"/>
              <a:t>20 lat transpozycji , cz. II - zjednoczenie</a:t>
            </a:r>
            <a:endParaRPr lang="pl-PL" sz="4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50CC54-6D38-CD4C-974E-3755370CD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102659"/>
            <a:ext cx="11293200" cy="5526741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2014: włączenie regulacji sprzedaży do KC</a:t>
            </a:r>
          </a:p>
          <a:p>
            <a:r>
              <a:rPr lang="pl-PL" sz="2400" dirty="0"/>
              <a:t>Jednolita zasada odpowiedzialności sprzedawcy za jakość rzeczy sprzedanej</a:t>
            </a:r>
          </a:p>
          <a:p>
            <a:r>
              <a:rPr lang="pl-PL" sz="2400" dirty="0"/>
              <a:t>Oparcie odpowiedzialności na koncepcji wady, przy czym wada uwzględnia konstrukcję niezgodności towaru z umową</a:t>
            </a:r>
          </a:p>
          <a:p>
            <a:r>
              <a:rPr lang="pl-PL" sz="2400" dirty="0"/>
              <a:t>Odpowiedzialność sprzedawcy wobec konsumentów wykazuje jedynie pewne odrębności w odniesieniu do sprzedaży powszechnej (i B2B) – wymogi dyrektywy 99/44</a:t>
            </a:r>
          </a:p>
          <a:p>
            <a:r>
              <a:rPr lang="pl-PL" sz="2400" dirty="0"/>
              <a:t>Szczegółowe zasady dochodzenia roszczeń w łańcuchu sprzedawców</a:t>
            </a:r>
          </a:p>
          <a:p>
            <a:r>
              <a:rPr lang="pl-PL" sz="2400" dirty="0"/>
              <a:t>Uporządkowanie przepisów o gwarancji (obowiązki informacyjne z dyrektywy 99/44 + wzajemny stosunek roszczeń rękojmia – gwarancja)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686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774372-6BE3-4E48-8B92-2397669E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4000" b="1" dirty="0"/>
              <a:t>20 lat transpozycji , cz. III – </a:t>
            </a:r>
            <a:r>
              <a:rPr lang="pl-PL" sz="4000" b="1" dirty="0" err="1"/>
              <a:t>there</a:t>
            </a:r>
            <a:r>
              <a:rPr lang="pl-PL" sz="4000" b="1" dirty="0"/>
              <a:t> and </a:t>
            </a:r>
            <a:r>
              <a:rPr lang="pl-PL" sz="4000" b="1" dirty="0" err="1"/>
              <a:t>back</a:t>
            </a:r>
            <a:r>
              <a:rPr lang="pl-PL" sz="4000" b="1" dirty="0"/>
              <a:t> </a:t>
            </a:r>
            <a:r>
              <a:rPr lang="pl-PL" sz="4000" b="1" dirty="0" err="1"/>
              <a:t>again</a:t>
            </a:r>
            <a:endParaRPr lang="pl-PL" sz="40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B3E468-DD76-5140-B7C0-4AA33C6B2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981635"/>
            <a:ext cx="11293200" cy="5593977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/>
              <a:t>Założenia pierwotnej transpozycji 99/44</a:t>
            </a:r>
          </a:p>
          <a:p>
            <a:pPr marL="1944" indent="0">
              <a:buNone/>
            </a:pPr>
            <a:r>
              <a:rPr lang="pl-PL" dirty="0"/>
              <a:t>Nowa regulacja wprowadza tak istotne zmiany do tradycyjnych instytucji prawnych, że potrzebne jest zebranie doświadczeń z jej funkcjonowania w praktyce (orzecznictwo sądowe wraz ze związanym z nim dorobkiem nauki, praktyka pozasądowego załatwiania konsumenckich sporów, praktyki handlu), ażeby należycie — przy ich uwzględnieniu — przygotować regulację kodeksową . Gdyby treść wprowadzanej regulacji wymagała korekt, będą one dokonane przy wprowadzaniu (przenoszeniu) jej przepisów do kodeksu.</a:t>
            </a:r>
          </a:p>
          <a:p>
            <a:pPr marL="1944" indent="0">
              <a:buNone/>
            </a:pPr>
            <a:endParaRPr lang="pl-PL" b="1" dirty="0"/>
          </a:p>
          <a:p>
            <a:r>
              <a:rPr lang="pl-PL" b="1" dirty="0"/>
              <a:t>Założenia transpozycji dyrektywy 2019/771</a:t>
            </a:r>
          </a:p>
          <a:p>
            <a:pPr marL="1944" indent="0">
              <a:buNone/>
            </a:pPr>
            <a:r>
              <a:rPr lang="pl-PL" dirty="0"/>
              <a:t>Przepisy SGD wprowadzają tak istotne zmiany w stosunku do obecnego stanu prawnego, że potrzebne jest zebranie doświadczeń z jej funkcjonowania w praktyce (orzecznictwo sądowe wraz ze związanym z nim dorobkiem nauki i doktryny, praktyka pozasądowego załatwiania konsumenckich sporów, praktyki handlu), ażeby należycie - przy ich uwzględnieniu - przygotować regulację kodeksową. W razie gdyby treść obecnej regulacji wymagała korekt, będą one dokonane przy wprowadzaniu (przenoszeniu) jej przepisów do Kodeksu. Przeciwko wdrożeniu dyrektyw do Kodeksu cywilnego przemawia także potrzeba przyjęcia szczegółowych rozwiązań prawnych, w dużej mierze nieznanych dotychczas prawu polskiemu, w szczególności dotyczących kwestii związanych z dostarczaniem treści i usług cyfrowych. </a:t>
            </a:r>
          </a:p>
          <a:p>
            <a:pPr marL="1944" indent="0">
              <a:buNone/>
            </a:pPr>
            <a:endParaRPr lang="pl-PL" dirty="0"/>
          </a:p>
          <a:p>
            <a:pPr marL="1944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079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EFF07A-15E9-9C49-8AB8-6CC75AEB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713859"/>
          </a:xfrm>
        </p:spPr>
        <p:txBody>
          <a:bodyPr/>
          <a:lstStyle/>
          <a:p>
            <a:pPr algn="r"/>
            <a:r>
              <a:rPr lang="pl-PL" b="1" dirty="0"/>
              <a:t>Założenia transpozycyjne dyrektywy 771/2019– nie w KC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E206CB-F391-0244-A95E-464C20858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385046"/>
            <a:ext cx="11293200" cy="5084153"/>
          </a:xfrm>
        </p:spPr>
        <p:txBody>
          <a:bodyPr>
            <a:noAutofit/>
          </a:bodyPr>
          <a:lstStyle/>
          <a:p>
            <a:pPr marL="344844" indent="-342900">
              <a:buAutoNum type="arabicPeriod"/>
            </a:pPr>
            <a:r>
              <a:rPr lang="pl-PL" sz="2500" dirty="0"/>
              <a:t>Transpozycja dyrektywy 771/2019 do KC nie jest możliwa bez głębokich zmian całego tytułu XI “ i to zmian zarówno merytorycznych jak i dotyczących systematyki”. </a:t>
            </a:r>
            <a:r>
              <a:rPr lang="pl-PL" sz="2400" dirty="0"/>
              <a:t>FAŁSZ</a:t>
            </a:r>
            <a:endParaRPr lang="pl-PL" sz="2500" dirty="0"/>
          </a:p>
          <a:p>
            <a:pPr marL="344844" indent="-342900">
              <a:buAutoNum type="arabicPeriod"/>
            </a:pPr>
            <a:r>
              <a:rPr lang="pl-PL" sz="2500" dirty="0"/>
              <a:t>Prawa i obowiązki określone w dyrektywach doskonale wpisują się w zakres ustawy o prawach konsumenta. </a:t>
            </a:r>
            <a:r>
              <a:rPr lang="pl-PL" sz="2400" dirty="0"/>
              <a:t>FAŁSZ</a:t>
            </a:r>
            <a:endParaRPr lang="pl-PL" sz="2500" dirty="0"/>
          </a:p>
          <a:p>
            <a:pPr marL="344844" indent="-342900">
              <a:buAutoNum type="arabicPeriod"/>
            </a:pPr>
            <a:r>
              <a:rPr lang="pl-PL" sz="2500" dirty="0"/>
              <a:t>Zaimplementowanie dyrektyw do ustawy o prawach konsumenta przełoży się na „ustabilizowanie” sytuacji prawnej przedsiębiorców i konsumentów. </a:t>
            </a:r>
            <a:r>
              <a:rPr lang="pl-PL" sz="2400" dirty="0"/>
              <a:t>FAŁSZ</a:t>
            </a:r>
            <a:endParaRPr lang="pl-PL" sz="2500" dirty="0"/>
          </a:p>
          <a:p>
            <a:pPr marL="344844" indent="-342900">
              <a:buAutoNum type="arabicPeriod"/>
            </a:pPr>
            <a:r>
              <a:rPr lang="pl-PL" sz="2500" dirty="0"/>
              <a:t>Wyeliminowana zostanie przy tym „do niezbędnego minimum, potrzeba odesłań do innych przepisów prawa, w tym z zakresu rękojm i gwarancji”.</a:t>
            </a:r>
            <a:r>
              <a:rPr lang="pl-PL" sz="2400" dirty="0"/>
              <a:t> FAŁSZ</a:t>
            </a:r>
            <a:endParaRPr lang="pl-PL" sz="2500" dirty="0"/>
          </a:p>
        </p:txBody>
      </p:sp>
    </p:spTree>
    <p:extLst>
      <p:ext uri="{BB962C8B-B14F-4D97-AF65-F5344CB8AC3E}">
        <p14:creationId xmlns:p14="http://schemas.microsoft.com/office/powerpoint/2010/main" val="2600339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2B914E-6C27-E34A-82A8-C185367C2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767646"/>
          </a:xfrm>
        </p:spPr>
        <p:txBody>
          <a:bodyPr/>
          <a:lstStyle/>
          <a:p>
            <a:pPr algn="r"/>
            <a:r>
              <a:rPr lang="pl-PL" b="1" dirty="0"/>
              <a:t>Założenia transpozycyjne dyrektywy 771/2019 – nie w KC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39E14E-256C-0C48-A5BE-EC5BFA7D0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156446"/>
            <a:ext cx="11293200" cy="5701554"/>
          </a:xfrm>
        </p:spPr>
        <p:txBody>
          <a:bodyPr>
            <a:noAutofit/>
          </a:bodyPr>
          <a:lstStyle/>
          <a:p>
            <a:pPr marL="1944" indent="0">
              <a:buNone/>
            </a:pPr>
            <a:r>
              <a:rPr lang="pl-PL" sz="2300" dirty="0"/>
              <a:t>5. Zaimplementowanie dyrektyw w kodeksie cywilnym wiązałoby się z wieloma problemami natury praktycznej, np. krzyżowym odesłaniem, nieczytelnością regulacji, nakładaniem się rozwiązań. </a:t>
            </a:r>
            <a:r>
              <a:rPr lang="pl-PL" sz="2400" dirty="0"/>
              <a:t>FAŁSZ</a:t>
            </a:r>
            <a:endParaRPr lang="en-GB" sz="2300" dirty="0"/>
          </a:p>
          <a:p>
            <a:pPr marL="1944" indent="0">
              <a:buNone/>
            </a:pPr>
            <a:r>
              <a:rPr lang="en-GB" sz="2300" dirty="0"/>
              <a:t>6. </a:t>
            </a:r>
            <a:r>
              <a:rPr lang="pl-PL" sz="2300" dirty="0"/>
              <a:t>Przepisy dyrektywy 771/2019 są znacznie bardziej szczegółowe od przepisów dyrektywy 99/44. PRAWDA, ALE…</a:t>
            </a:r>
          </a:p>
          <a:p>
            <a:pPr marL="1944" indent="0">
              <a:buNone/>
            </a:pPr>
            <a:r>
              <a:rPr lang="pl-PL" sz="2300" dirty="0"/>
              <a:t>7. Implementacja musiałaby się wiązać nie tylko z zasadniczą przebudową instytucji rękojmi (nie we wszystkich aspektach korzystną dla kupujących) ale również z wprowadzeniem wielu kazuistycznych regulacji nie przystających do jego charakteru. </a:t>
            </a:r>
            <a:r>
              <a:rPr lang="pl-PL" sz="2400" dirty="0"/>
              <a:t>FAŁSZ</a:t>
            </a:r>
            <a:endParaRPr lang="pl-PL" sz="2300" dirty="0"/>
          </a:p>
          <a:p>
            <a:pPr marL="1944" indent="0">
              <a:buNone/>
            </a:pPr>
            <a:r>
              <a:rPr lang="pl-PL" sz="2300" dirty="0"/>
              <a:t>8. Przyjęcie stosownych regulacji w Kodeksie cywilnym wymagałoby nie tylko zasadniczych zmian o charakterze konstrukcyjnym i terminologicznym w regulacji sprzedaży. </a:t>
            </a:r>
            <a:r>
              <a:rPr lang="pl-PL" sz="2400" dirty="0"/>
              <a:t>FAŁSZ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354815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439582-851F-3542-8C5A-C94E7F22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606282"/>
          </a:xfrm>
        </p:spPr>
        <p:txBody>
          <a:bodyPr/>
          <a:lstStyle/>
          <a:p>
            <a:pPr algn="r"/>
            <a:r>
              <a:rPr lang="pl-PL" dirty="0"/>
              <a:t>Założenia transpozycyjne dyrektywy 771/2019 – dlaczego w ustawie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D5A3DC-3AC4-D544-9359-FA40077D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559859"/>
            <a:ext cx="11293200" cy="4909341"/>
          </a:xfrm>
        </p:spPr>
        <p:txBody>
          <a:bodyPr>
            <a:normAutofit/>
          </a:bodyPr>
          <a:lstStyle/>
          <a:p>
            <a:pPr marL="344844" indent="-342900">
              <a:buAutoNum type="arabicPeriod"/>
            </a:pPr>
            <a:r>
              <a:rPr lang="pl-PL" sz="2600" dirty="0"/>
              <a:t>Ustawa o prawach konsumentów transponuje szereg dyrektyw. </a:t>
            </a:r>
            <a:r>
              <a:rPr lang="pl-PL" sz="2800" dirty="0"/>
              <a:t>FAŁSZ</a:t>
            </a:r>
            <a:endParaRPr lang="pl-PL" sz="2600" dirty="0"/>
          </a:p>
          <a:p>
            <a:pPr marL="344844" indent="-342900">
              <a:buAutoNum type="arabicPeriod"/>
            </a:pPr>
            <a:r>
              <a:rPr lang="pl-PL" sz="2600" dirty="0"/>
              <a:t>Ustawa określa prawa i obowiązki w przypadku umów zawieranych między przedsiębiorcą a konsumentem, ergo: prawa i obowiązki określone w dyrektywach 770 i 771 „znakomicie się wpisują w zakres” ustawy. </a:t>
            </a:r>
            <a:r>
              <a:rPr lang="pl-PL" sz="2800" dirty="0"/>
              <a:t>FAŁSZ</a:t>
            </a:r>
            <a:endParaRPr lang="pl-PL" sz="2600" dirty="0"/>
          </a:p>
          <a:p>
            <a:pPr marL="344844" indent="-342900">
              <a:buAutoNum type="arabicPeriod"/>
            </a:pPr>
            <a:r>
              <a:rPr lang="pl-PL" sz="2600" dirty="0"/>
              <a:t>Po zaimplementowaniu dyrektyw 770 i 771 ustawa o prawach konsumenta stworzy „spójną i w zasadzie zamkniętą regulację” co przełoży się na „„ustabilizowanie”” sytuacji prawnej konsumentów. </a:t>
            </a:r>
            <a:r>
              <a:rPr lang="pl-PL" sz="2800" dirty="0"/>
              <a:t>FAŁSZ</a:t>
            </a:r>
            <a:endParaRPr lang="pl-PL" sz="2600" dirty="0"/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425426684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AnalogousFromLightSeedRightStep">
      <a:dk1>
        <a:srgbClr val="000000"/>
      </a:dk1>
      <a:lt1>
        <a:srgbClr val="FFFFFF"/>
      </a:lt1>
      <a:dk2>
        <a:srgbClr val="213A3B"/>
      </a:dk2>
      <a:lt2>
        <a:srgbClr val="E2E6E8"/>
      </a:lt2>
      <a:accent1>
        <a:srgbClr val="C0998A"/>
      </a:accent1>
      <a:accent2>
        <a:srgbClr val="B3A27A"/>
      </a:accent2>
      <a:accent3>
        <a:srgbClr val="A2A77E"/>
      </a:accent3>
      <a:accent4>
        <a:srgbClr val="8DAA74"/>
      </a:accent4>
      <a:accent5>
        <a:srgbClr val="84AC82"/>
      </a:accent5>
      <a:accent6>
        <a:srgbClr val="77AE8B"/>
      </a:accent6>
      <a:hlink>
        <a:srgbClr val="5E8A9B"/>
      </a:hlink>
      <a:folHlink>
        <a:srgbClr val="7F7F7F"/>
      </a:folHlink>
    </a:clrScheme>
    <a:fontScheme name="Custom 3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1350</Words>
  <Application>Microsoft Macintosh PowerPoint</Application>
  <PresentationFormat>Panoramiczny</PresentationFormat>
  <Paragraphs>95</Paragraphs>
  <Slides>19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 Light</vt:lpstr>
      <vt:lpstr>Source Sans Pro</vt:lpstr>
      <vt:lpstr>Source Sans Pro Light</vt:lpstr>
      <vt:lpstr>ThinLineVTI</vt:lpstr>
      <vt:lpstr>Transpozycja dyrektywy 771/2019 o sprzedaży konsumenckiej: założenia systemowe</vt:lpstr>
      <vt:lpstr>Plan seminarium</vt:lpstr>
      <vt:lpstr>20 lat transpozycji , cz. I - rozbicie  </vt:lpstr>
      <vt:lpstr>20 lat transpozycji , cz. II- poszukiwanie możliwości</vt:lpstr>
      <vt:lpstr>20 lat transpozycji , cz. II - zjednoczenie</vt:lpstr>
      <vt:lpstr>20 lat transpozycji , cz. III – there and back again</vt:lpstr>
      <vt:lpstr>Założenia transpozycyjne dyrektywy 771/2019– nie w KC</vt:lpstr>
      <vt:lpstr>Założenia transpozycyjne dyrektywy 771/2019 – nie w KC</vt:lpstr>
      <vt:lpstr>Założenia transpozycyjne dyrektywy 771/2019 – dlaczego w ustawie</vt:lpstr>
      <vt:lpstr>Założenia transpozycyjne dyrektywy 771/2019 – dlaczego w ustawie</vt:lpstr>
      <vt:lpstr>Integralna implementacja dyrektywy o sprzedaży – jak to zrobili Niemcy</vt:lpstr>
      <vt:lpstr>Ogólne założenie</vt:lpstr>
      <vt:lpstr>Utrzymanie rękojmi</vt:lpstr>
      <vt:lpstr>Utrzymanie pojęcia wady</vt:lpstr>
      <vt:lpstr>Uprawnienia</vt:lpstr>
      <vt:lpstr>Domniemanie</vt:lpstr>
      <vt:lpstr>Systemowe skutki transpozycji zgodnej z założeniami</vt:lpstr>
      <vt:lpstr>Praktyczne skutki transpozycji dyrektywy 771/2019 poza KC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 Wiewiórowska</dc:creator>
  <cp:lastModifiedBy>Aneta Wiewiórowska</cp:lastModifiedBy>
  <cp:revision>23</cp:revision>
  <dcterms:created xsi:type="dcterms:W3CDTF">2021-01-21T18:52:51Z</dcterms:created>
  <dcterms:modified xsi:type="dcterms:W3CDTF">2021-01-22T13:18:52Z</dcterms:modified>
</cp:coreProperties>
</file>